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2"/>
  </p:notesMasterIdLst>
  <p:sldIdLst>
    <p:sldId id="256" r:id="rId2"/>
    <p:sldId id="260" r:id="rId3"/>
    <p:sldId id="261" r:id="rId4"/>
    <p:sldId id="262" r:id="rId5"/>
    <p:sldId id="312" r:id="rId6"/>
    <p:sldId id="311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4" r:id="rId15"/>
    <p:sldId id="280" r:id="rId16"/>
    <p:sldId id="313" r:id="rId17"/>
    <p:sldId id="314" r:id="rId18"/>
    <p:sldId id="279" r:id="rId19"/>
    <p:sldId id="283" r:id="rId20"/>
    <p:sldId id="284" r:id="rId21"/>
    <p:sldId id="285" r:id="rId22"/>
    <p:sldId id="315" r:id="rId23"/>
    <p:sldId id="286" r:id="rId24"/>
    <p:sldId id="291" r:id="rId25"/>
    <p:sldId id="301" r:id="rId26"/>
    <p:sldId id="320" r:id="rId27"/>
    <p:sldId id="310" r:id="rId28"/>
    <p:sldId id="317" r:id="rId29"/>
    <p:sldId id="318" r:id="rId30"/>
    <p:sldId id="31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8940E-07DA-49FE-9028-C28187DB5963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A8461-CB40-43D5-B83D-0F114BB5BD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0750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1945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031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2031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8223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1400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2203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B6CB-0660-4DB6-BEE8-8DC5565AA595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203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D8DC9-AA8C-41F9-80DF-54D9A7A83CE1}" type="datetimeFigureOut">
              <a:rPr lang="ru-RU" smtClean="0"/>
              <a:pPr/>
              <a:t>12.09.2024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34EE2-3C54-477B-8E7E-66736F4FB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Информатика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Решение базовых задач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142984"/>
            <a:ext cx="550069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Даны </a:t>
            </a:r>
            <a:r>
              <a:rPr lang="ru-RU" sz="2000" dirty="0"/>
              <a:t>четыре шифровки: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26910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13131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36910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65432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Только одна из них расшифровывается единственным способом. Найдите её и расшифруйте. Получившееся слово запишите в качестве ответа.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5337" y="1428736"/>
            <a:ext cx="3578663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4357694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26910  -  2-6-9-10 или 26-9-10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13131  - 1-3-1-3-1 или 13-1-3-1 или 13-13-1 или 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36910  - 3-6-9-10 (ВЕЗИ)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65432 – 6-5-4-3-2 или 6-5-4-32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929066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Способ Б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 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5981813"/>
              </p:ext>
            </p:extLst>
          </p:nvPr>
        </p:nvGraphicFramePr>
        <p:xfrm>
          <a:off x="107504" y="1268760"/>
          <a:ext cx="5150376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50376">
                  <a:extLst>
                    <a:ext uri="{9D8B030D-6E8A-4147-A177-3AD203B41FA5}">
                      <a16:colId xmlns="" xmlns:a16="http://schemas.microsoft.com/office/drawing/2014/main" val="995670932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От разведчика была получена следующая шифрованная радиограмма, переданная с использованием азбуки Морзе.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При передаче радиограммы было потеряно разбиение на буквы, но известно, что использовались только следующие буквы.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текст радиограммы. В ответе укажите буквы, которые встречаются в тексте радиограммы более одного раза.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3833267"/>
                  </a:ext>
                </a:extLst>
              </a:tr>
            </a:tbl>
          </a:graphicData>
        </a:graphic>
      </p:graphicFrame>
      <p:pic>
        <p:nvPicPr>
          <p:cNvPr id="3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691" y="1556792"/>
            <a:ext cx="2847975" cy="276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63" y="2012126"/>
            <a:ext cx="3744416" cy="8601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941168"/>
            <a:ext cx="4454564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41168"/>
            <a:ext cx="7200800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745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1268760"/>
          <a:ext cx="5150376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50376">
                  <a:extLst>
                    <a:ext uri="{9D8B030D-6E8A-4147-A177-3AD203B41FA5}">
                      <a16:colId xmlns="" xmlns:a16="http://schemas.microsoft.com/office/drawing/2014/main" val="995670932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От разведчика была получена следующая шифрованная радиограмма, переданная с использованием азбуки Морзе.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При передаче радиограммы было потеряно разбиение на буквы, но известно, что использовались только следующие буквы.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текст радиограммы. В ответе укажите буквы, которые встречаются в тексте радиограммы более одного раза.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73833267"/>
                  </a:ext>
                </a:extLst>
              </a:tr>
            </a:tbl>
          </a:graphicData>
        </a:graphic>
      </p:graphicFrame>
      <p:pic>
        <p:nvPicPr>
          <p:cNvPr id="3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691" y="1556792"/>
            <a:ext cx="2847975" cy="276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63" y="2012126"/>
            <a:ext cx="3744416" cy="8601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41168"/>
            <a:ext cx="7200800" cy="432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64576" y="5373213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62479" y="5373213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74287" y="5373213"/>
            <a:ext cx="431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Ж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937691" y="5373213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657794" y="535176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84697" y="5351764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8642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2592128"/>
              </p:ext>
            </p:extLst>
          </p:nvPr>
        </p:nvGraphicFramePr>
        <p:xfrm>
          <a:off x="285720" y="1124744"/>
          <a:ext cx="8606760" cy="3261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06760">
                  <a:extLst>
                    <a:ext uri="{9D8B030D-6E8A-4147-A177-3AD203B41FA5}">
                      <a16:colId xmlns="" xmlns:a16="http://schemas.microsoft.com/office/drawing/2014/main" val="3453015249"/>
                    </a:ext>
                  </a:extLst>
                </a:gridCol>
              </a:tblGrid>
              <a:tr h="1547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Валя шифрует русские слова, записывая вместо каждой буквы её код. Коды букв даны в таблице.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Некоторые кодовые цепочки можно расшифровать несколькими способами.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Например, 00101001 может означать не только УРА, но и УАУ.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Даны три кодовые цепочки: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     11101001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     010111011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    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01001010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Найдите среди них ту, которая имеет только одну расшифровку, и запишите в ответе расшифрованное слово.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10922260"/>
                  </a:ext>
                </a:extLst>
              </a:tr>
            </a:tbl>
          </a:graphicData>
        </a:graphic>
      </p:graphicFrame>
      <p:pic>
        <p:nvPicPr>
          <p:cNvPr id="3074" name="Рисунок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5213829" cy="100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88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35712766"/>
              </p:ext>
            </p:extLst>
          </p:nvPr>
        </p:nvGraphicFramePr>
        <p:xfrm>
          <a:off x="3131840" y="2346447"/>
          <a:ext cx="2592288" cy="1080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="" xmlns:a16="http://schemas.microsoft.com/office/drawing/2014/main" val="3453015249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11101001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010111011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01001010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10922260"/>
                  </a:ext>
                </a:extLst>
              </a:tr>
            </a:tbl>
          </a:graphicData>
        </a:graphic>
      </p:graphicFrame>
      <p:pic>
        <p:nvPicPr>
          <p:cNvPr id="3074" name="Рисунок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213829" cy="100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3223" y="3645024"/>
            <a:ext cx="117371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/>
              <a:t>11101001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8941" y="3645024"/>
            <a:ext cx="1279517" cy="685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/>
              <a:t>111 01 001</a:t>
            </a:r>
          </a:p>
          <a:p>
            <a:pPr>
              <a:lnSpc>
                <a:spcPct val="107000"/>
              </a:lnSpc>
            </a:pPr>
            <a:r>
              <a:rPr lang="ru-RU" b="1" dirty="0"/>
              <a:t>111 </a:t>
            </a:r>
            <a:r>
              <a:rPr lang="ru-RU" b="1" dirty="0" smtClean="0"/>
              <a:t>010 01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93223" y="4406023"/>
            <a:ext cx="123783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/>
              <a:t>010111011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406023"/>
            <a:ext cx="192873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/>
              <a:t>010 111 011 </a:t>
            </a:r>
            <a:r>
              <a:rPr lang="ru-RU" b="1" dirty="0" smtClean="0">
                <a:solidFill>
                  <a:srgbClr val="C00000"/>
                </a:solidFill>
              </a:rPr>
              <a:t>- РОВ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3223" y="4985818"/>
            <a:ext cx="112082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/>
              <a:t>01001010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4985818"/>
            <a:ext cx="1226618" cy="685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/>
              <a:t>01 001 010</a:t>
            </a:r>
          </a:p>
          <a:p>
            <a:pPr>
              <a:lnSpc>
                <a:spcPct val="107000"/>
              </a:lnSpc>
            </a:pPr>
            <a:r>
              <a:rPr lang="ru-RU" b="1" dirty="0" smtClean="0"/>
              <a:t>010 01 010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8895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простейшие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модели объектов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8052509"/>
              </p:ext>
            </p:extLst>
          </p:nvPr>
        </p:nvGraphicFramePr>
        <p:xfrm>
          <a:off x="179512" y="1055169"/>
          <a:ext cx="4928235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8235">
                  <a:extLst>
                    <a:ext uri="{9D8B030D-6E8A-4147-A177-3AD203B41FA5}">
                      <a16:colId xmlns="" xmlns:a16="http://schemas.microsoft.com/office/drawing/2014/main" val="13346674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Между населёнными пунктами А, В, С, D, Е, F построены дороги, протяжённость которых (в километрах) приведена в таблице.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длину кратчайшего пути между пунктами А и F. Передвигаться можно только по дорогам, указанным в таблице. Каждый пункт можно посетить только один раз.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90937051"/>
                  </a:ext>
                </a:extLst>
              </a:tr>
            </a:tbl>
          </a:graphicData>
        </a:graphic>
      </p:graphicFrame>
      <p:pic>
        <p:nvPicPr>
          <p:cNvPr id="12289" name="Рисунок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2" y="1190604"/>
            <a:ext cx="3829050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71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простейшие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модели объектов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3975915"/>
            <a:ext cx="260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ACDEF = 4 + 4 + 2 + 1 = 11</a:t>
            </a:r>
            <a:endParaRPr lang="en-US" dirty="0"/>
          </a:p>
          <a:p>
            <a:r>
              <a:rPr lang="ru-RU" dirty="0" smtClean="0"/>
              <a:t>Ответ: </a:t>
            </a:r>
            <a:r>
              <a:rPr lang="ru-RU" b="1" dirty="0" smtClean="0"/>
              <a:t>1</a:t>
            </a:r>
            <a:r>
              <a:rPr lang="en-US" b="1" dirty="0" smtClean="0"/>
              <a:t>1</a:t>
            </a:r>
            <a:endParaRPr lang="ru-RU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8052509"/>
              </p:ext>
            </p:extLst>
          </p:nvPr>
        </p:nvGraphicFramePr>
        <p:xfrm>
          <a:off x="179512" y="1055169"/>
          <a:ext cx="4928235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8235">
                  <a:extLst>
                    <a:ext uri="{9D8B030D-6E8A-4147-A177-3AD203B41FA5}">
                      <a16:colId xmlns="" xmlns:a16="http://schemas.microsoft.com/office/drawing/2014/main" val="13346674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Между населёнными пунктами А, В, С, D, Е, F построены дороги, протяжённость которых (в километрах) приведена в таблице.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длину кратчайшего пути между пунктами А и F. Передвигаться можно только по дорогам, указанным в таблице. Каждый пункт можно посетить только один раз.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90937051"/>
                  </a:ext>
                </a:extLst>
              </a:tr>
            </a:tbl>
          </a:graphicData>
        </a:graphic>
      </p:graphicFrame>
      <p:pic>
        <p:nvPicPr>
          <p:cNvPr id="12289" name="Рисунок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2" y="1190604"/>
            <a:ext cx="3829050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700362"/>
            <a:ext cx="4176464" cy="30319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71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простейшие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модели объектов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5588026"/>
              </p:ext>
            </p:extLst>
          </p:nvPr>
        </p:nvGraphicFramePr>
        <p:xfrm>
          <a:off x="201294" y="1055169"/>
          <a:ext cx="4883785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83785">
                  <a:extLst>
                    <a:ext uri="{9D8B030D-6E8A-4147-A177-3AD203B41FA5}">
                      <a16:colId xmlns="" xmlns:a16="http://schemas.microsoft.com/office/drawing/2014/main" val="5157665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Между населёнными пунктами A, B, C, D, E, F построены дороги, протяжённость которых приведена в таблице.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длину кратчайшего пути между пунктами A и D, проходящего через E (при условии, что передвигаться можно только по указанным в таблице дорогам). Каждый пункт можно посетить только один раз.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57192585"/>
                  </a:ext>
                </a:extLst>
              </a:tr>
            </a:tbl>
          </a:graphicData>
        </a:graphic>
      </p:graphicFrame>
      <p:pic>
        <p:nvPicPr>
          <p:cNvPr id="9217" name="Рисунок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079" y="1141677"/>
            <a:ext cx="3857625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02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простейшие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модели объектов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5588026"/>
              </p:ext>
            </p:extLst>
          </p:nvPr>
        </p:nvGraphicFramePr>
        <p:xfrm>
          <a:off x="201294" y="1055169"/>
          <a:ext cx="4883785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83785">
                  <a:extLst>
                    <a:ext uri="{9D8B030D-6E8A-4147-A177-3AD203B41FA5}">
                      <a16:colId xmlns="" xmlns:a16="http://schemas.microsoft.com/office/drawing/2014/main" val="5157665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Между населёнными пунктами A, B, C, D, E, F построены дороги, протяжённость которых приведена в таблице.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Определите длину кратчайшего пути между пунктами A и D, проходящего через E (при условии, что передвигаться можно только по указанным в таблице дорогам). Каждый пункт можно посетить только один раз.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57192585"/>
                  </a:ext>
                </a:extLst>
              </a:tr>
            </a:tbl>
          </a:graphicData>
        </a:graphic>
      </p:graphicFrame>
      <p:pic>
        <p:nvPicPr>
          <p:cNvPr id="9217" name="Рисунок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079" y="1141677"/>
            <a:ext cx="3857625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629681"/>
            <a:ext cx="4211403" cy="32283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28184" y="3975915"/>
            <a:ext cx="18501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Возможные пути</a:t>
            </a:r>
          </a:p>
          <a:p>
            <a:r>
              <a:rPr lang="en-US" dirty="0" smtClean="0"/>
              <a:t>ACED = 3+5+3=11</a:t>
            </a:r>
          </a:p>
          <a:p>
            <a:r>
              <a:rPr lang="en-US" dirty="0" smtClean="0"/>
              <a:t>ABED = 5+2+3=10</a:t>
            </a:r>
          </a:p>
          <a:p>
            <a:endParaRPr lang="en-US" dirty="0"/>
          </a:p>
          <a:p>
            <a:r>
              <a:rPr lang="ru-RU" dirty="0" smtClean="0"/>
              <a:t>Ответ: </a:t>
            </a:r>
            <a:r>
              <a:rPr lang="ru-RU" b="1" dirty="0" smtClean="0"/>
              <a:t>10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6502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простые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алгоритмы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конкретного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исполнителя 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фиксированным набором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команд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904774"/>
              </p:ext>
            </p:extLst>
          </p:nvPr>
        </p:nvGraphicFramePr>
        <p:xfrm>
          <a:off x="227615" y="1449342"/>
          <a:ext cx="8617331" cy="4565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17331">
                  <a:extLst>
                    <a:ext uri="{9D8B030D-6E8A-4147-A177-3AD203B41FA5}">
                      <a16:colId xmlns="" xmlns:a16="http://schemas.microsoft.com/office/drawing/2014/main" val="25366742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 исполнителя Вычислитель две команды, которым присвоены номера: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1. прибавить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2. удвоить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Первая из них увеличивает число на экране на 2, вторая умножает его на 2.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Составьте алгоритм получения из числа 3 числа 44, содержащий не более 5 команд. В ответе запишите только номера команд.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(Например, 12122 – это алгоритм: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прибавить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удвоить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прибавить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удвоить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удвоить,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tx1"/>
                          </a:solidFill>
                          <a:effectLst/>
                        </a:rPr>
                        <a:t>который преобразует число 1 в 32.)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Если таких алгоритмов более одного, то запишите любой из них.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38091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9752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Оценивать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объём памяти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необходимый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хранения текстовых данных.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14298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Ключевые понятия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Минимальная единица информации 1 бит.</a:t>
            </a:r>
          </a:p>
          <a:p>
            <a:r>
              <a:rPr lang="ru-RU" sz="2000" dirty="0" smtClean="0"/>
              <a:t>В 1 байте – 8 бит (один символ в кодировках КОИ-8 и Windows-1251)</a:t>
            </a:r>
          </a:p>
          <a:p>
            <a:r>
              <a:rPr lang="ru-RU" sz="2000" dirty="0" smtClean="0"/>
              <a:t>В 2 байтах – 16 бит (один символ в кодировках </a:t>
            </a:r>
            <a:r>
              <a:rPr lang="ru-RU" sz="2000" dirty="0" err="1" smtClean="0"/>
              <a:t>Unicode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простые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алгоритмы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конкретного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исполнителя 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фиксированным набором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команд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8319232"/>
              </p:ext>
            </p:extLst>
          </p:nvPr>
        </p:nvGraphicFramePr>
        <p:xfrm>
          <a:off x="227615" y="1449342"/>
          <a:ext cx="8617331" cy="1630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17331">
                  <a:extLst>
                    <a:ext uri="{9D8B030D-6E8A-4147-A177-3AD203B41FA5}">
                      <a16:colId xmlns="" xmlns:a16="http://schemas.microsoft.com/office/drawing/2014/main" val="25366742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 исполнителя Вычислитель две команды, которым присвоены номера: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1. прибавить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2. удвоить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Составьте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алгоритм получения из числа 3 числа 44, содержащий не более 5 команд. В ответе запишите только номера команд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38091439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85720" y="3493803"/>
            <a:ext cx="212604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1. прибавить 2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2. удвоить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495473"/>
            <a:ext cx="212604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вычесть </a:t>
            </a:r>
            <a:r>
              <a:rPr lang="ru-RU" sz="2000" b="1" dirty="0"/>
              <a:t>2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разделить на 2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658709"/>
            <a:ext cx="7992888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44 – (/2) – 22 – (-2) – 20 – (/2) – 10 – (/2) – 5 – (-2) – 3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21221 – реверсируем ответ –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12212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7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простые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алгоритмы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конкретного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исполнителя 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фиксированным набором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команд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4104145"/>
              </p:ext>
            </p:extLst>
          </p:nvPr>
        </p:nvGraphicFramePr>
        <p:xfrm>
          <a:off x="285720" y="1327145"/>
          <a:ext cx="8606760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06760">
                  <a:extLst>
                    <a:ext uri="{9D8B030D-6E8A-4147-A177-3AD203B41FA5}">
                      <a16:colId xmlns="" xmlns:a16="http://schemas.microsoft.com/office/drawing/2014/main" val="30986759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 исполнителя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Квадратор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две команды, которым присвоены номера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1. возведи в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квадрат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2. вычти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Первая из них возводит число на экране во вторую степень, вторая вычитает из числа 1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Исполнитель работает только с натуральными числами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Составьте алгоритм получения из числа 2 числа 13, содержащий не более 5 команд. В ответе запишите только номера команд.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0876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561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простые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алгоритмы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конкретного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исполнителя 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фиксированным набором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команд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9592" y="4246221"/>
            <a:ext cx="2668231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1. возведи в квадрат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2. вычти 1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73261" y="4246220"/>
            <a:ext cx="212604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и</a:t>
            </a:r>
            <a:r>
              <a:rPr lang="ru-RU" sz="2000" b="1" dirty="0" smtClean="0"/>
              <a:t>звлечь корень</a:t>
            </a:r>
            <a:endParaRPr lang="ru-RU" sz="2000" b="1" dirty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п</a:t>
            </a:r>
            <a:r>
              <a:rPr lang="ru-RU" sz="2000" b="1" dirty="0" smtClean="0"/>
              <a:t>рибавить 1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6111" y="5685490"/>
            <a:ext cx="7992888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13 – (+1) – 14 – (+1) – 15 – (+1) – 16 – (корень) – 4 – (корень) – 2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22211 – реверсируем ответ –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11222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4104145"/>
              </p:ext>
            </p:extLst>
          </p:nvPr>
        </p:nvGraphicFramePr>
        <p:xfrm>
          <a:off x="285720" y="1327145"/>
          <a:ext cx="8606760" cy="2935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06760">
                  <a:extLst>
                    <a:ext uri="{9D8B030D-6E8A-4147-A177-3AD203B41FA5}">
                      <a16:colId xmlns="" xmlns:a16="http://schemas.microsoft.com/office/drawing/2014/main" val="30986759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 исполнителя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Квадратор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две команды, которым присвоены номера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1. возведи в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квадрат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2. вычти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Первая из них возводит число на экране во вторую степень, вторая вычитает из числа 1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Исполнитель работает только с натуральными числами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Составьте алгоритм получения из числа 2 числа 13, содержащий не более 5 команд. В ответе запишите только номера команд.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0876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561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Анализировать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простые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алгоритмы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конкретного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исполнителя 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фиксированным набором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команд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9592" y="4246221"/>
            <a:ext cx="2668231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1. раздели на 3 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/>
              <a:t>2. возведи в квадрат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3888" y="5276841"/>
            <a:ext cx="7992888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/>
              <a:t>18 – (/3) – 6 – (/3) – 2 – (</a:t>
            </a:r>
            <a:r>
              <a:rPr lang="en-US" sz="2000" b="1" dirty="0" smtClean="0"/>
              <a:t>^2</a:t>
            </a:r>
            <a:r>
              <a:rPr lang="ru-RU" sz="2000" b="1" dirty="0" smtClean="0"/>
              <a:t>) – </a:t>
            </a:r>
            <a:r>
              <a:rPr lang="en-US" sz="2000" b="1" dirty="0" smtClean="0"/>
              <a:t>4</a:t>
            </a:r>
            <a:r>
              <a:rPr lang="ru-RU" sz="2000" b="1" dirty="0" smtClean="0"/>
              <a:t> – (</a:t>
            </a:r>
            <a:r>
              <a:rPr lang="en-US" sz="2000" b="1" dirty="0" smtClean="0"/>
              <a:t>^2</a:t>
            </a:r>
            <a:r>
              <a:rPr lang="ru-RU" sz="2000" b="1" dirty="0" smtClean="0"/>
              <a:t>) – </a:t>
            </a:r>
            <a:r>
              <a:rPr lang="en-US" sz="2000" b="1" dirty="0" smtClean="0"/>
              <a:t>16</a:t>
            </a:r>
            <a:endParaRPr lang="ru-RU" sz="2000" b="1" dirty="0" smtClean="0"/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1122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08680826"/>
              </p:ext>
            </p:extLst>
          </p:nvPr>
        </p:nvGraphicFramePr>
        <p:xfrm>
          <a:off x="322933" y="1412776"/>
          <a:ext cx="8678223" cy="2609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78223">
                  <a:extLst>
                    <a:ext uri="{9D8B030D-6E8A-4147-A177-3AD203B41FA5}">
                      <a16:colId xmlns="" xmlns:a16="http://schemas.microsoft.com/office/drawing/2014/main" val="4260623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 исполнителя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Квадратор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две команды, которым присвоены номера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1. раздели на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2. возведи в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квадрат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Первая из них уменьшает число на экране в 3 раза, вторая возводит число в квадрат.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Исполнитель работает только с натуральными числами.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Составьте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алгоритм получения из числа 18 числа 16, содержащий не более 4 команд. В ответе запишите только номера команд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4033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989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Знать принципы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адресации в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сети Интернет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90442627"/>
              </p:ext>
            </p:extLst>
          </p:nvPr>
        </p:nvGraphicFramePr>
        <p:xfrm>
          <a:off x="251520" y="1042866"/>
          <a:ext cx="8749636" cy="3587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49636">
                  <a:extLst>
                    <a:ext uri="{9D8B030D-6E8A-4147-A177-3AD203B41FA5}">
                      <a16:colId xmlns="" xmlns:a16="http://schemas.microsoft.com/office/drawing/2014/main" val="31214924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Доступ к файлу index.htm, находящемуся на сервере foto.ru, осуществляется по протоколу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http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. В таблице фрагменты адреса файла закодированы цифрами от 1 до 7. Запишите последовательность этих цифр, кодирующую адрес указанного файла в сети Интернет.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) http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2) .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htm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3) 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foto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4) ://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5) /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6) index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</a:rPr>
                        <a:t>7) .</a:t>
                      </a:r>
                      <a:r>
                        <a:rPr lang="en-US" sz="2000" b="0" dirty="0" err="1">
                          <a:solidFill>
                            <a:schemeClr val="tx1"/>
                          </a:solidFill>
                          <a:effectLst/>
                        </a:rPr>
                        <a:t>ru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0754995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669793" y="2460043"/>
            <a:ext cx="3226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Правило! </a:t>
            </a:r>
          </a:p>
          <a:p>
            <a:r>
              <a:rPr lang="ru-RU" sz="2000" b="1" dirty="0" smtClean="0"/>
              <a:t>Протокол :// сервер / файл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013176"/>
            <a:ext cx="4361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http</a:t>
            </a:r>
            <a:r>
              <a:rPr lang="ru-RU" sz="2000" b="1" dirty="0" smtClean="0"/>
              <a:t> :// foto.ru / index.htm  -  </a:t>
            </a:r>
            <a:r>
              <a:rPr lang="ru-RU" sz="2000" b="1" dirty="0" smtClean="0">
                <a:solidFill>
                  <a:srgbClr val="00B050"/>
                </a:solidFill>
              </a:rPr>
              <a:t>1437562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42310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/>
          <p:nvPr/>
        </p:nvPicPr>
        <p:blipFill>
          <a:blip r:embed="rId3"/>
          <a:stretch>
            <a:fillRect/>
          </a:stretch>
        </p:blipFill>
        <p:spPr>
          <a:xfrm>
            <a:off x="1357290" y="2143116"/>
            <a:ext cx="6786610" cy="42862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5011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</a:t>
            </a:r>
            <a:r>
              <a:rPr lang="en-US" sz="2400" b="1" dirty="0" smtClean="0">
                <a:solidFill>
                  <a:srgbClr val="0070C0"/>
                </a:solidFill>
              </a:rPr>
              <a:t>9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Умение анализировать информацию, представленную в виде схем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14282" y="1142984"/>
            <a:ext cx="87154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На рисунке — схема дорог, связывающих города А, Б, В, Г, Д, Е, К. По каждой дороге можно двигаться только в одном направлении, указанном стрелкой. Сколько существует различных путей из города А в город К?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472" y="6357958"/>
            <a:ext cx="1060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Ответ: 8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85784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Записывать числа в различных системах счисления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4282" y="1142984"/>
            <a:ext cx="87154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Переведите число 126 из десятичной системы счисления в двоичную систему счисления. Сколько единиц содержит полученное число?</a:t>
            </a:r>
          </a:p>
          <a:p>
            <a:r>
              <a:rPr lang="ru-RU" sz="2000" dirty="0" smtClean="0"/>
              <a:t> В ответе укажите одно число — количество единиц.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2143116"/>
            <a:ext cx="1060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Ответ: 6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78605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Некоторое число в двоичной системе счисления записывается как </a:t>
            </a:r>
            <a:r>
              <a:rPr lang="ru-RU" b="1" dirty="0" smtClean="0"/>
              <a:t>100110</a:t>
            </a:r>
            <a:r>
              <a:rPr lang="ru-RU" dirty="0" smtClean="0"/>
              <a:t>. Запишите это число в десятичной системе счисления.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16" y="3714752"/>
            <a:ext cx="1200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Ответ: </a:t>
            </a:r>
            <a:r>
              <a:rPr lang="en-US" sz="2000" b="1" dirty="0" smtClean="0"/>
              <a:t>38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85784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8" y="0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Используя информацию и иллюстративный материал,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содержащийся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каталоге DEMO-13, создайте презентацию из трёх слайдов на тему «Тигр». В презентации должны содержаться краткие иллюстрированные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сведения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внешнем виде, ареале обитания, образе жизни и рационе тигров. Все слайды должны быть выполнены в едином стиле, каждый слайд должен быть озаглавлен.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Презентацию сохраните в файле, имя которого Вам сообщат организаторы экзамена. Файл ответа необходимо сохранить в одном из следующих форматов: *.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odp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*.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ppt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*.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pptx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Требования к оформлению работы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Ровно три слайда без анимации. Параметры страницы (слайда): экран (16:9), ориентация альбомная.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Содержание, структура, форматирование шрифта и размещение изображений на слайдах: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первый слайд – титульный слайд с названием презентации, в подзаголовке титульного слайда в качестве информации об авторе презентации указывается идентификационный номер участника экзамена;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второй слайд – основная информация в соответствии с заданием, размещённая по образцу на рисунке макета слайда 2: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 заголовок слайда;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 два изображения;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 два блока текста;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третий слайд – дополнительная информация по теме презентации, размещённая по образцу на рисунке макета слайда 3: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заголовок слайда;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три изображения;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     три блока текста.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макетах слайдов существенным является наличие всех объектов, включая заголовки, их взаимное расположение. Выравнивание объектов, ориентация изображений выполняются произвольно в соответствии с замыслом автора работы и служат наилучшему раскрытию темы.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Рисунок 5" descr="undef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3365050" cy="1714512"/>
          </a:xfrm>
          <a:prstGeom prst="rect">
            <a:avLst/>
          </a:prstGeom>
          <a:noFill/>
        </p:spPr>
      </p:pic>
      <p:pic>
        <p:nvPicPr>
          <p:cNvPr id="54274" name="Рисунок 7" descr="undefin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000240"/>
            <a:ext cx="3348530" cy="1857388"/>
          </a:xfrm>
          <a:prstGeom prst="rect">
            <a:avLst/>
          </a:prstGeom>
          <a:noFill/>
        </p:spPr>
      </p:pic>
      <p:pic>
        <p:nvPicPr>
          <p:cNvPr id="54273" name="Рисунок 8" descr="undefin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00504"/>
            <a:ext cx="3643338" cy="20066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48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Оценивать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объём памяти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необходимый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хранения текстовых данных.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71546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одной из кодировок </a:t>
            </a:r>
            <a:r>
              <a:rPr lang="ru-RU" sz="2000" dirty="0" err="1"/>
              <a:t>Unicode</a:t>
            </a:r>
            <a:r>
              <a:rPr lang="ru-RU" sz="2000" dirty="0"/>
              <a:t> каждый символ кодируется </a:t>
            </a:r>
            <a:r>
              <a:rPr lang="ru-RU" sz="2000" b="1" dirty="0">
                <a:solidFill>
                  <a:srgbClr val="C00000"/>
                </a:solidFill>
              </a:rPr>
              <a:t>16 битами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Ученик написал текст (в нём нет лишних пробелов</a:t>
            </a:r>
            <a:r>
              <a:rPr lang="ru-RU" sz="2000" dirty="0" smtClean="0"/>
              <a:t>):</a:t>
            </a:r>
            <a:r>
              <a:rPr lang="ru-RU" sz="2000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b="1" dirty="0" smtClean="0"/>
              <a:t>«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Мои любимые герои мультфильмов: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Шрек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Пумба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Маугли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Рататуй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Пиноккио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Винни-Пух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Белоснежка,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Малефисента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Человек-паук, Конёк-Горбунок</a:t>
            </a:r>
            <a:r>
              <a:rPr lang="ru-RU" sz="2000" b="1" dirty="0" smtClean="0"/>
              <a:t>»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dirty="0" smtClean="0"/>
              <a:t>Ученик </a:t>
            </a:r>
            <a:r>
              <a:rPr lang="ru-RU" sz="2000" dirty="0"/>
              <a:t>удалил из списка имя героя одного мультфильма</a:t>
            </a:r>
            <a:r>
              <a:rPr lang="ru-RU" sz="2000" dirty="0" smtClean="0"/>
              <a:t>, а </a:t>
            </a:r>
            <a:r>
              <a:rPr lang="ru-RU" sz="2000" dirty="0"/>
              <a:t>также лишние запятую и пробел – два пробела не должны идти подряд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При этом размер нового предложения в данной кодировке оказался на </a:t>
            </a:r>
            <a:r>
              <a:rPr lang="ru-RU" sz="2000" b="1" dirty="0">
                <a:solidFill>
                  <a:srgbClr val="C00000"/>
                </a:solidFill>
              </a:rPr>
              <a:t>12 байт меньше</a:t>
            </a:r>
            <a:r>
              <a:rPr lang="ru-RU" sz="2000" dirty="0"/>
              <a:t>, чем размер исходного предложения. Напишите в ответе удалённое имя героя мультфильма.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презентации должен использоваться единый тип шрифта.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Размер шрифта для названия презентации на титульном слайде 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40 пунктов, для подзаголовка на титульном слайде и заголовков слайдов 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24 пункта, для подзаголовков на втором и третьем слайдах и для основного текста – 20 пунктов.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Текст не должен перекрывать основные изображения и сливаться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фоном.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4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Оценивать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объём памяти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необходимый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хранения текстовых данных.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71546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одной из кодировок </a:t>
            </a:r>
            <a:r>
              <a:rPr lang="ru-RU" sz="2000" dirty="0" err="1"/>
              <a:t>Unicode</a:t>
            </a:r>
            <a:r>
              <a:rPr lang="ru-RU" sz="2000" dirty="0"/>
              <a:t> каждый символ кодируется </a:t>
            </a:r>
            <a:r>
              <a:rPr lang="ru-RU" sz="2000" b="1" dirty="0">
                <a:solidFill>
                  <a:srgbClr val="C00000"/>
                </a:solidFill>
              </a:rPr>
              <a:t>16 битами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Ученик написал текст (в нём нет лишних пробелов</a:t>
            </a:r>
            <a:r>
              <a:rPr lang="ru-RU" sz="2000" dirty="0" smtClean="0"/>
              <a:t>):</a:t>
            </a:r>
            <a:r>
              <a:rPr lang="ru-RU" sz="2000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b="1" dirty="0" smtClean="0"/>
              <a:t>«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Мои любимые герои мультфильмов: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Шрек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Пумба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Маугли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Рататуй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Пиноккио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Винни-Пух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Белоснежка, </a:t>
            </a:r>
            <a:r>
              <a:rPr lang="ru-RU" sz="2000" b="1" i="1" dirty="0" err="1">
                <a:solidFill>
                  <a:schemeClr val="accent3">
                    <a:lumMod val="50000"/>
                  </a:schemeClr>
                </a:solidFill>
              </a:rPr>
              <a:t>Малефисента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, Человек-паук, Конёк-Горбунок</a:t>
            </a:r>
            <a:r>
              <a:rPr lang="ru-RU" sz="2000" b="1" dirty="0" smtClean="0"/>
              <a:t>».</a:t>
            </a:r>
            <a:r>
              <a:rPr lang="ru-RU" sz="2000" b="1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dirty="0" smtClean="0"/>
              <a:t>Ученик </a:t>
            </a:r>
            <a:r>
              <a:rPr lang="ru-RU" sz="2000" dirty="0"/>
              <a:t>удалил из списка имя героя одного мультфильма</a:t>
            </a:r>
            <a:r>
              <a:rPr lang="ru-RU" sz="2000" dirty="0" smtClean="0"/>
              <a:t>, а </a:t>
            </a:r>
            <a:r>
              <a:rPr lang="ru-RU" sz="2000" dirty="0"/>
              <a:t>также лишние запятую и пробел – два пробела не должны идти подряд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При этом размер нового предложения в данной кодировке оказался на </a:t>
            </a:r>
            <a:r>
              <a:rPr lang="ru-RU" sz="2000" b="1" dirty="0">
                <a:solidFill>
                  <a:srgbClr val="C00000"/>
                </a:solidFill>
              </a:rPr>
              <a:t>12 байт меньше</a:t>
            </a:r>
            <a:r>
              <a:rPr lang="ru-RU" sz="2000" dirty="0"/>
              <a:t>, чем размер исходного предложения. Напишите в ответе удалённое имя героя мультфильма.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143512"/>
            <a:ext cx="45318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Решение.</a:t>
            </a:r>
          </a:p>
          <a:p>
            <a:r>
              <a:rPr lang="ru-RU" dirty="0" smtClean="0"/>
              <a:t>1 символ =</a:t>
            </a:r>
            <a:r>
              <a:rPr lang="en-US" dirty="0" smtClean="0"/>
              <a:t>&gt; 16</a:t>
            </a:r>
            <a:r>
              <a:rPr lang="ru-RU" dirty="0" smtClean="0"/>
              <a:t>бит = 2байта </a:t>
            </a:r>
          </a:p>
          <a:p>
            <a:r>
              <a:rPr lang="ru-RU" dirty="0" smtClean="0"/>
              <a:t>12 байт /2 байта = 6 символов</a:t>
            </a:r>
          </a:p>
          <a:p>
            <a:r>
              <a:rPr lang="ru-RU" dirty="0" smtClean="0"/>
              <a:t>6 – 2 (пробел и запятая) = 4 символа в слове</a:t>
            </a:r>
          </a:p>
          <a:p>
            <a:r>
              <a:rPr lang="ru-RU" dirty="0" smtClean="0"/>
              <a:t>Ответ: </a:t>
            </a:r>
            <a:r>
              <a:rPr lang="ru-RU" dirty="0" err="1" smtClean="0"/>
              <a:t>Шрек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Оценивать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объём памяти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необходимый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хранения текстовых данных.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71546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кодировке </a:t>
            </a:r>
            <a:r>
              <a:rPr lang="ru-RU" sz="2000" dirty="0" smtClean="0"/>
              <a:t>Windows-1251 каждый </a:t>
            </a:r>
            <a:r>
              <a:rPr lang="ru-RU" sz="2000" dirty="0"/>
              <a:t>символ кодируется </a:t>
            </a:r>
            <a:r>
              <a:rPr lang="ru-RU" sz="2000" b="1" dirty="0">
                <a:solidFill>
                  <a:srgbClr val="C00000"/>
                </a:solidFill>
              </a:rPr>
              <a:t>8 битами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Вова написал текст (в нём </a:t>
            </a:r>
            <a:r>
              <a:rPr lang="ru-RU" sz="2000" dirty="0" smtClean="0"/>
              <a:t>нет </a:t>
            </a:r>
            <a:r>
              <a:rPr lang="ru-RU" sz="2000" dirty="0"/>
              <a:t>лишних пробелов</a:t>
            </a:r>
            <a:r>
              <a:rPr lang="ru-RU" sz="2000" dirty="0" smtClean="0"/>
              <a:t>):</a:t>
            </a:r>
            <a:r>
              <a:rPr lang="ru-RU" sz="2000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b="1" dirty="0" smtClean="0"/>
              <a:t>«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И ты издавала таинственный гром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</a:p>
          <a:p>
            <a:pPr algn="just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алчную землю поила дождём</a:t>
            </a:r>
            <a:r>
              <a:rPr lang="ru-RU" sz="2000" b="1" dirty="0" smtClean="0"/>
              <a:t>».</a:t>
            </a:r>
            <a:r>
              <a:rPr lang="ru-RU" sz="2000" b="1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dirty="0" smtClean="0"/>
              <a:t>Ученик </a:t>
            </a:r>
            <a:r>
              <a:rPr lang="ru-RU" sz="2000" dirty="0"/>
              <a:t>вычеркнул из текста одно слово. Заодно он вычеркнул ставший лишним пробел – два пробела не должны идти подряд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При этом размер нового предложения в данной кодировке оказался </a:t>
            </a:r>
            <a:r>
              <a:rPr lang="ru-RU" sz="2000" b="1" dirty="0">
                <a:solidFill>
                  <a:srgbClr val="C00000"/>
                </a:solidFill>
              </a:rPr>
              <a:t>на 13 байт меньше</a:t>
            </a:r>
            <a:r>
              <a:rPr lang="ru-RU" sz="2000" dirty="0"/>
              <a:t>, чем размер исходного предложения. Напишите в ответе вычеркнутое слово.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1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Оценивать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объём памяти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необходимый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хранения текстовых данных.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071546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кодировке </a:t>
            </a:r>
            <a:r>
              <a:rPr lang="ru-RU" sz="2000" dirty="0" smtClean="0"/>
              <a:t>Windows-1251 каждый </a:t>
            </a:r>
            <a:r>
              <a:rPr lang="ru-RU" sz="2000" dirty="0"/>
              <a:t>символ кодируется </a:t>
            </a:r>
            <a:r>
              <a:rPr lang="ru-RU" sz="2000" b="1" dirty="0">
                <a:solidFill>
                  <a:srgbClr val="C00000"/>
                </a:solidFill>
              </a:rPr>
              <a:t>8 битами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Вова написал текст (в нём </a:t>
            </a:r>
            <a:r>
              <a:rPr lang="ru-RU" sz="2000" dirty="0" smtClean="0"/>
              <a:t>нет </a:t>
            </a:r>
            <a:r>
              <a:rPr lang="ru-RU" sz="2000" dirty="0"/>
              <a:t>лишних пробелов</a:t>
            </a:r>
            <a:r>
              <a:rPr lang="ru-RU" sz="2000" dirty="0" smtClean="0"/>
              <a:t>):</a:t>
            </a:r>
            <a:r>
              <a:rPr lang="ru-RU" sz="2000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b="1" dirty="0" smtClean="0"/>
              <a:t>«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И ты издавала таинственный гром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</a:p>
          <a:p>
            <a:pPr algn="just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алчную землю поила дождём</a:t>
            </a:r>
            <a:r>
              <a:rPr lang="ru-RU" sz="2000" b="1" dirty="0" smtClean="0"/>
              <a:t>».</a:t>
            </a:r>
            <a:r>
              <a:rPr lang="ru-RU" sz="2000" b="1" dirty="0"/>
              <a:t> </a:t>
            </a:r>
          </a:p>
          <a:p>
            <a:pPr algn="just"/>
            <a:endParaRPr lang="en-US" sz="2000" dirty="0" smtClean="0"/>
          </a:p>
          <a:p>
            <a:pPr algn="just"/>
            <a:r>
              <a:rPr lang="ru-RU" sz="2000" dirty="0" smtClean="0"/>
              <a:t>Ученик </a:t>
            </a:r>
            <a:r>
              <a:rPr lang="ru-RU" sz="2000" dirty="0"/>
              <a:t>вычеркнул из текста одно слово. Заодно он вычеркнул ставший лишним пробел – два пробела не должны идти подряд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</a:p>
          <a:p>
            <a:pPr algn="just"/>
            <a:r>
              <a:rPr lang="ru-RU" sz="2000" dirty="0"/>
              <a:t>При этом размер нового предложения в данной кодировке оказался </a:t>
            </a:r>
            <a:r>
              <a:rPr lang="ru-RU" sz="2000" b="1" dirty="0">
                <a:solidFill>
                  <a:srgbClr val="C00000"/>
                </a:solidFill>
              </a:rPr>
              <a:t>на 13 байт меньше</a:t>
            </a:r>
            <a:r>
              <a:rPr lang="ru-RU" sz="2000" dirty="0"/>
              <a:t>, чем размер исходного предложения. Напишите в ответе вычеркнутое слово.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572008"/>
            <a:ext cx="3909917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Решение.</a:t>
            </a:r>
          </a:p>
          <a:p>
            <a:r>
              <a:rPr lang="ru-RU" dirty="0" smtClean="0"/>
              <a:t>1 символ =</a:t>
            </a:r>
            <a:r>
              <a:rPr lang="en-US" dirty="0" smtClean="0"/>
              <a:t>&gt; </a:t>
            </a:r>
            <a:r>
              <a:rPr lang="ru-RU" dirty="0" smtClean="0"/>
              <a:t>8 бит = 1 байт </a:t>
            </a:r>
          </a:p>
          <a:p>
            <a:r>
              <a:rPr lang="ru-RU" dirty="0" smtClean="0"/>
              <a:t>13 байт /1 байта = 13 символов</a:t>
            </a:r>
          </a:p>
          <a:p>
            <a:r>
              <a:rPr lang="ru-RU" dirty="0" smtClean="0"/>
              <a:t>13 – 1 (пробел) = 12 символов в слове</a:t>
            </a:r>
          </a:p>
          <a:p>
            <a:r>
              <a:rPr lang="ru-RU" dirty="0" smtClean="0"/>
              <a:t>Ответ: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таинственный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142984"/>
            <a:ext cx="550069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/>
              <a:t>Ваня шифрует русские слова, записывая вместо каждой буквы её номер в алфавите (без пробелов). Номера букв даны в таблице.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Некоторые шифровки можно расшифровать несколькими способами.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Например, 311333 может означать «ВАЛЯ», может — «ЭЛЯ», а может — «ВААВВВ».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Даны четыре шифровки: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26910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13131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36910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65432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Только одна из них расшифровывается единственным способом. Найдите её и расшифруйте. Получившееся слово запишите в качестве ответа.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5337" y="1428736"/>
            <a:ext cx="357866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142984"/>
            <a:ext cx="550069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Даны </a:t>
            </a:r>
            <a:r>
              <a:rPr lang="ru-RU" sz="2000" dirty="0"/>
              <a:t>четыре шифровки: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26910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13131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36910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65432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Только одна из них расшифровывается единственным способом. Найдите её и расшифруйте. Получившееся слово запишите в качестве ответа.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5337" y="1428736"/>
            <a:ext cx="3578663" cy="24288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414338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Способ А (аналитический)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4572008"/>
            <a:ext cx="607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0 &lt; </a:t>
            </a:r>
            <a:r>
              <a:rPr lang="ru-RU" sz="2000" dirty="0" smtClean="0"/>
              <a:t>код </a:t>
            </a:r>
            <a:r>
              <a:rPr lang="en-US" sz="2000" dirty="0" smtClean="0"/>
              <a:t>&lt; 34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Коды 10, 20, 30 нельзя разбить на отдельные коды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/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Уметь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декодировать кодовую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последовательность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142984"/>
            <a:ext cx="550069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Даны </a:t>
            </a:r>
            <a:r>
              <a:rPr lang="ru-RU" sz="2000" dirty="0"/>
              <a:t>четыре шифровки: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26910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13131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36910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   65432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Только одна из них расшифровывается единственным способом. Найдите её и расшифруйте. Получившееся слово запишите в качестве ответа.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5337" y="1428736"/>
            <a:ext cx="3578663" cy="24288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414338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Способ А (аналитический)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4500570"/>
            <a:ext cx="15001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</a:rPr>
              <a:t>26</a:t>
            </a:r>
            <a:r>
              <a:rPr lang="ru-RU" sz="2400" b="1" dirty="0" smtClean="0"/>
              <a:t>9</a:t>
            </a:r>
            <a:r>
              <a:rPr lang="ru-RU" sz="2400" b="1" dirty="0" smtClean="0">
                <a:solidFill>
                  <a:srgbClr val="C00000"/>
                </a:solidFill>
              </a:rPr>
              <a:t>10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</a:rPr>
              <a:t>13131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369</a:t>
            </a:r>
            <a:r>
              <a:rPr lang="ru-RU" sz="2400" b="1" dirty="0" smtClean="0">
                <a:solidFill>
                  <a:srgbClr val="C00000"/>
                </a:solidFill>
              </a:rPr>
              <a:t>10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654</a:t>
            </a:r>
            <a:r>
              <a:rPr lang="ru-RU" sz="2400" b="1" dirty="0" smtClean="0">
                <a:solidFill>
                  <a:srgbClr val="0070C0"/>
                </a:solidFill>
              </a:rPr>
              <a:t>32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5286388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- ВЕЗИ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1398</Words>
  <Application>Microsoft Office PowerPoint</Application>
  <PresentationFormat>Экран (4:3)</PresentationFormat>
  <Paragraphs>254</Paragraphs>
  <Slides>30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Информатика ОГЭ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Smog</dc:creator>
  <cp:lastModifiedBy>Smog</cp:lastModifiedBy>
  <cp:revision>50</cp:revision>
  <dcterms:created xsi:type="dcterms:W3CDTF">2024-09-11T10:53:50Z</dcterms:created>
  <dcterms:modified xsi:type="dcterms:W3CDTF">2024-09-12T17:57:11Z</dcterms:modified>
</cp:coreProperties>
</file>